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4"/>
  </p:sldMasterIdLst>
  <p:notesMasterIdLst>
    <p:notesMasterId r:id="rId6"/>
  </p:notesMasterIdLst>
  <p:sldIdLst>
    <p:sldId id="263" r:id="rId5"/>
  </p:sldIdLst>
  <p:sldSz cx="9144000" cy="6858000" type="screen4x3"/>
  <p:notesSz cx="9144000" cy="6858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2D2DB9"/>
    <a:srgbClr val="0066FF"/>
    <a:srgbClr val="99CCFF"/>
    <a:srgbClr val="CCFFFF"/>
    <a:srgbClr val="0000FF"/>
    <a:srgbClr val="CCECFF"/>
    <a:srgbClr val="33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35" autoAdjust="0"/>
    <p:restoredTop sz="94660"/>
  </p:normalViewPr>
  <p:slideViewPr>
    <p:cSldViewPr snapToGrid="0" showGuides="1">
      <p:cViewPr varScale="1">
        <p:scale>
          <a:sx n="69" d="100"/>
          <a:sy n="69" d="100"/>
        </p:scale>
        <p:origin x="123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878696-A74A-4527-948C-B35D521CA682}" type="datetimeFigureOut">
              <a:rPr lang="en-US" smtClean="0"/>
              <a:pPr/>
              <a:t>7/24/2026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3B6C7E-DE21-4DE8-BBDA-F483B9E133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0215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567F0D-C70A-662D-35C1-1617D65E2F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5FBF8C5-A28D-A0E8-FC06-8FF5661544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54A75F-70F0-165E-857B-4CCC49F009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C3AF99-CFFE-CAE2-24D8-C23A0D953CE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3B6C7E-DE21-4DE8-BBDA-F483B9E133DD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5590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60A1B3-3A68-4019-A634-7391EDF2C4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60A1B3-3A68-4019-A634-7391EDF2C4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60A1B3-3A68-4019-A634-7391EDF2C4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85725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5725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60A1B3-3A68-4019-A634-7391EDF2C4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60A1B3-3A68-4019-A634-7391EDF2C4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60A1B3-3A68-4019-A634-7391EDF2C4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60A1B3-3A68-4019-A634-7391EDF2C4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60A1B3-3A68-4019-A634-7391EDF2C4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60A1B3-3A68-4019-A634-7391EDF2C4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-304800"/>
            <a:ext cx="1943100" cy="52768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-304800"/>
            <a:ext cx="5676900" cy="52768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150224"/>
            <a:ext cx="77724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-11826"/>
            <a:ext cx="7772400" cy="1143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60A1B3-3A68-4019-A634-7391EDF2C44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i="1">
          <a:solidFill>
            <a:srgbClr val="0070C0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i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i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i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i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i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i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i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i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SzPct val="100000"/>
        <a:buChar char="•"/>
        <a:defRPr sz="3200">
          <a:solidFill>
            <a:srgbClr val="990033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SzPct val="100000"/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SzPct val="100000"/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SzPct val="100000"/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mailto:scholarships@vfsaz.org" TargetMode="External"/><Relationship Id="rId3" Type="http://schemas.openxmlformats.org/officeDocument/2006/relationships/image" Target="../media/image1.png"/><Relationship Id="rId7" Type="http://schemas.microsoft.com/office/2007/relationships/hdphoto" Target="../media/hdphoto1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Relationship Id="rId9" Type="http://schemas.openxmlformats.org/officeDocument/2006/relationships/hyperlink" Target="http://vfsaz.org/scholarship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DD97E8-7BDA-6615-1E90-7BA7186FCF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 descr="Diploma roll with solid fill">
            <a:extLst>
              <a:ext uri="{FF2B5EF4-FFF2-40B4-BE49-F238E27FC236}">
                <a16:creationId xmlns:a16="http://schemas.microsoft.com/office/drawing/2014/main" id="{93CD0728-23FD-F330-5602-740FF6BB4F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0258517">
            <a:off x="-105361" y="2491507"/>
            <a:ext cx="5410091" cy="541009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BE75772-FDDF-2227-79A3-1FA912549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chemeClr val="accent6"/>
                </a:solidFill>
                <a:effectLst/>
              </a:rPr>
              <a:t>Call for Student Applicants!</a:t>
            </a:r>
            <a:br>
              <a:rPr lang="en-US" b="1" dirty="0">
                <a:solidFill>
                  <a:srgbClr val="C00000"/>
                </a:solidFill>
                <a:effectLst/>
              </a:rPr>
            </a:br>
            <a:r>
              <a:rPr lang="en-US" dirty="0">
                <a:solidFill>
                  <a:schemeClr val="tx1"/>
                </a:solidFill>
                <a:effectLst/>
              </a:rPr>
              <a:t>Dr. Friedrich Straub Memorial Scholarship</a:t>
            </a:r>
            <a:endParaRPr lang="en-US" b="1" dirty="0">
              <a:solidFill>
                <a:srgbClr val="C00000"/>
              </a:solidFill>
              <a:effectLst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A4F4482-084A-8C09-5F1E-AAC65BF5606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83" y="1294410"/>
            <a:ext cx="4040188" cy="1537028"/>
          </a:xfrm>
        </p:spPr>
      </p:pic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A72BE54C-A31E-D17B-0F0D-6EEB7B1AF9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597879" y="1483743"/>
            <a:ext cx="4175185" cy="5098212"/>
          </a:xfrm>
        </p:spPr>
        <p:txBody>
          <a:bodyPr/>
          <a:lstStyle/>
          <a:p>
            <a:pPr marL="233363" indent="-233363"/>
            <a:r>
              <a:rPr lang="en-US" sz="1700" b="1" i="1" dirty="0">
                <a:solidFill>
                  <a:schemeClr val="accent6"/>
                </a:solidFill>
                <a:effectLst/>
              </a:rPr>
              <a:t>Deadline is October 23th, 2026!</a:t>
            </a:r>
          </a:p>
          <a:p>
            <a:pPr marL="233363" indent="-233363"/>
            <a:r>
              <a:rPr lang="en-US" sz="1700" dirty="0">
                <a:solidFill>
                  <a:schemeClr val="tx1"/>
                </a:solidFill>
                <a:effectLst/>
              </a:rPr>
              <a:t>Merit-based competitive scholarship for Undergraduate (Junior/Senior) and Graduate students who demonstrate an interest in pursuing engineering careers in the fixed wing, rotorcraft, or VTOL aircraft industry.</a:t>
            </a:r>
          </a:p>
          <a:p>
            <a:pPr marL="233363" indent="-233363"/>
            <a:r>
              <a:rPr lang="en-US" sz="1700" dirty="0">
                <a:solidFill>
                  <a:schemeClr val="tx1"/>
                </a:solidFill>
                <a:effectLst/>
              </a:rPr>
              <a:t>Winning recipient will receive:</a:t>
            </a:r>
          </a:p>
          <a:p>
            <a:pPr marL="633413" lvl="1" indent="-233363"/>
            <a:r>
              <a:rPr lang="en-US" sz="1700" b="1" dirty="0">
                <a:solidFill>
                  <a:schemeClr val="accent6"/>
                </a:solidFill>
                <a:effectLst/>
              </a:rPr>
              <a:t>$1,500 to $3,000 </a:t>
            </a:r>
            <a:r>
              <a:rPr lang="en-US" sz="1700" dirty="0">
                <a:effectLst/>
              </a:rPr>
              <a:t>depending upon candidate qualifications</a:t>
            </a:r>
          </a:p>
          <a:p>
            <a:pPr marL="633413" lvl="1" indent="-233363"/>
            <a:r>
              <a:rPr lang="en-US" sz="1700" b="1" dirty="0">
                <a:solidFill>
                  <a:schemeClr val="accent6"/>
                </a:solidFill>
                <a:effectLst/>
              </a:rPr>
              <a:t>1-year paid membership </a:t>
            </a:r>
            <a:r>
              <a:rPr lang="en-US" sz="1700" dirty="0">
                <a:effectLst/>
              </a:rPr>
              <a:t>to the Vertical Flight Society (VFS)</a:t>
            </a:r>
          </a:p>
          <a:p>
            <a:pPr marL="233363" indent="-233363"/>
            <a:r>
              <a:rPr lang="en-US" sz="1700" dirty="0">
                <a:solidFill>
                  <a:schemeClr val="tx1"/>
                </a:solidFill>
                <a:effectLst/>
              </a:rPr>
              <a:t>Applicant must be a </a:t>
            </a:r>
            <a:r>
              <a:rPr lang="en-US" sz="1700" u="sng" dirty="0">
                <a:solidFill>
                  <a:schemeClr val="tx1"/>
                </a:solidFill>
                <a:effectLst/>
              </a:rPr>
              <a:t>Full-Time student </a:t>
            </a:r>
            <a:r>
              <a:rPr lang="en-US" sz="1700" dirty="0">
                <a:solidFill>
                  <a:schemeClr val="tx1"/>
                </a:solidFill>
                <a:effectLst/>
              </a:rPr>
              <a:t>attending an accredited engineering school in </a:t>
            </a:r>
            <a:r>
              <a:rPr lang="en-US" sz="1700" u="sng" dirty="0">
                <a:solidFill>
                  <a:schemeClr val="tx1"/>
                </a:solidFill>
                <a:effectLst/>
              </a:rPr>
              <a:t>Arizona</a:t>
            </a:r>
            <a:r>
              <a:rPr lang="en-US" sz="1700" dirty="0">
                <a:solidFill>
                  <a:schemeClr val="tx1"/>
                </a:solidFill>
                <a:effectLst/>
              </a:rPr>
              <a:t> for the full academic year.</a:t>
            </a:r>
            <a:endParaRPr lang="en-US" sz="1700" u="sng" dirty="0">
              <a:solidFill>
                <a:schemeClr val="tx1"/>
              </a:solidFill>
              <a:effectLst/>
            </a:endParaRPr>
          </a:p>
          <a:p>
            <a:pPr marL="633413" lvl="1" indent="-233363"/>
            <a:r>
              <a:rPr lang="en-US" sz="1700" dirty="0">
                <a:effectLst/>
              </a:rPr>
              <a:t>Accepting Engineering majors and Professional Aviation majors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92C9A24-B324-F39C-01A1-5F4A8A6C620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017" y="2760453"/>
            <a:ext cx="2194560" cy="2743200"/>
          </a:xfrm>
          <a:prstGeom prst="ellipse">
            <a:avLst/>
          </a:prstGeom>
          <a:ln w="63500" cap="rnd">
            <a:noFill/>
          </a:ln>
          <a:effectLst/>
        </p:spPr>
      </p:pic>
      <p:sp>
        <p:nvSpPr>
          <p:cNvPr id="18" name="Content Placeholder 16">
            <a:extLst>
              <a:ext uri="{FF2B5EF4-FFF2-40B4-BE49-F238E27FC236}">
                <a16:creationId xmlns:a16="http://schemas.microsoft.com/office/drawing/2014/main" id="{7BA43F3F-8417-C10C-9DB9-D22C61F885C6}"/>
              </a:ext>
            </a:extLst>
          </p:cNvPr>
          <p:cNvSpPr txBox="1">
            <a:spLocks/>
          </p:cNvSpPr>
          <p:nvPr/>
        </p:nvSpPr>
        <p:spPr bwMode="auto">
          <a:xfrm>
            <a:off x="141420" y="5658929"/>
            <a:ext cx="4652251" cy="66687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400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18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Char char="–"/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Char char="»"/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Char char="»"/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Char char="»"/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Char char="»"/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Char char="»"/>
              <a:defRPr sz="16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defRPr>
            </a:lvl9pPr>
          </a:lstStyle>
          <a:p>
            <a:pPr marL="0" indent="0" algn="ctr">
              <a:buFontTx/>
              <a:buNone/>
            </a:pPr>
            <a:r>
              <a:rPr lang="en-US" sz="1400" kern="0" dirty="0">
                <a:solidFill>
                  <a:schemeClr val="tx1"/>
                </a:solidFill>
                <a:effectLst/>
              </a:rPr>
              <a:t>Contact </a:t>
            </a:r>
            <a:r>
              <a:rPr lang="en-US" sz="1400" b="1" kern="0" dirty="0">
                <a:effectLst/>
                <a:hlinkClick r:id="rId8"/>
              </a:rPr>
              <a:t>scholarships@vfsaz.org</a:t>
            </a:r>
            <a:r>
              <a:rPr lang="en-US" sz="1400" b="1" kern="0" dirty="0">
                <a:effectLst/>
              </a:rPr>
              <a:t> </a:t>
            </a:r>
            <a:r>
              <a:rPr lang="en-US" sz="1400" kern="0" dirty="0">
                <a:solidFill>
                  <a:schemeClr val="tx1"/>
                </a:solidFill>
                <a:effectLst/>
              </a:rPr>
              <a:t>for more information.</a:t>
            </a:r>
          </a:p>
          <a:p>
            <a:pPr marL="0" indent="0" algn="ctr">
              <a:buFontTx/>
              <a:buNone/>
            </a:pPr>
            <a:r>
              <a:rPr lang="en-US" sz="1400" kern="0" dirty="0">
                <a:solidFill>
                  <a:schemeClr val="tx1"/>
                </a:solidFill>
                <a:effectLst/>
              </a:rPr>
              <a:t>Download application at </a:t>
            </a:r>
            <a:r>
              <a:rPr lang="en-US" sz="1400" b="1" kern="0" dirty="0">
                <a:effectLst/>
                <a:hlinkClick r:id="rId9"/>
              </a:rPr>
              <a:t>http://vfsaz.org/scholarships/</a:t>
            </a:r>
            <a:r>
              <a:rPr lang="en-US" sz="1400" b="1" kern="0" dirty="0">
                <a:solidFill>
                  <a:schemeClr val="tx1"/>
                </a:solidFill>
                <a:effectLst/>
              </a:rPr>
              <a:t>.</a:t>
            </a:r>
            <a:endParaRPr lang="en-US" sz="1400" kern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529318370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Custom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2D2DB9"/>
      </a:hlink>
      <a:folHlink>
        <a:srgbClr val="3333CC"/>
      </a:folHlink>
    </a:clrScheme>
    <a:fontScheme name="OperationsAnalysis_Longbow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OperationsAnalysis_Longbow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perationsAnalysis_Longbow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perationsAnalysis_Longbow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perationsAnalysis_Longbow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perationsAnalysis_Longbow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perationsAnalysis_Longbow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perationsAnalysis_Longbow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17B14B6AA087342A9C89E549844243B" ma:contentTypeVersion="1" ma:contentTypeDescription="Create a new document." ma:contentTypeScope="" ma:versionID="94f75e87631f3506807205d96e2d3879">
  <xsd:schema xmlns:xsd="http://www.w3.org/2001/XMLSchema" xmlns:xs="http://www.w3.org/2001/XMLSchema" xmlns:p="http://schemas.microsoft.com/office/2006/metadata/properties" xmlns:ns2="dd07e7b6-db33-400a-87a8-60aa0e5e83d2" targetNamespace="http://schemas.microsoft.com/office/2006/metadata/properties" ma:root="true" ma:fieldsID="df0ebdd8545c477bb5029b73591e0d01" ns2:_="">
    <xsd:import namespace="dd07e7b6-db33-400a-87a8-60aa0e5e83d2"/>
    <xsd:element name="properties">
      <xsd:complexType>
        <xsd:sequence>
          <xsd:element name="documentManagement">
            <xsd:complexType>
              <xsd:all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07e7b6-db33-400a-87a8-60aa0e5e83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222B465-7247-41B1-AB33-B45B07189A8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d07e7b6-db33-400a-87a8-60aa0e5e83d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C02BFDB-DD19-4C9B-8245-DE91D5C9FF6D}">
  <ds:schemaRefs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dcmitype/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dd07e7b6-db33-400a-87a8-60aa0e5e83d2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FE0B2E91-3B54-40D9-A6C8-0BEFBC83DF5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380</TotalTime>
  <Words>125</Words>
  <Application>Microsoft Office PowerPoint</Application>
  <PresentationFormat>On-screen Show (4:3)</PresentationFormat>
  <Paragraphs>11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Blank</vt:lpstr>
      <vt:lpstr>Call for Student Applicants! Dr. Friedrich Straub Memorial Scholarship</vt:lpstr>
    </vt:vector>
  </TitlesOfParts>
  <Company>The Boeing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Vertical Flight Society Robert L. Lichten Award Competition</dc:title>
  <dc:creator>Swinsick, Scott</dc:creator>
  <cp:lastModifiedBy>Ariel Louie</cp:lastModifiedBy>
  <cp:revision>35</cp:revision>
  <cp:lastPrinted>2025-08-01T05:13:33Z</cp:lastPrinted>
  <dcterms:created xsi:type="dcterms:W3CDTF">2018-08-14T20:12:40Z</dcterms:created>
  <dcterms:modified xsi:type="dcterms:W3CDTF">2026-07-25T04:41:55Z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0x010100B17B14B6AA087342A9C89E549844243B</vt:lpwstr>
  </property>
</Properties>
</file>