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7099300" cy="102346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000"/>
    <a:srgbClr val="A50021"/>
    <a:srgbClr val="000099"/>
    <a:srgbClr val="99CCFF"/>
    <a:srgbClr val="0000FF"/>
    <a:srgbClr val="FFFF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8" autoAdjust="0"/>
    <p:restoredTop sz="83871" autoAdjust="0"/>
  </p:normalViewPr>
  <p:slideViewPr>
    <p:cSldViewPr snapToGrid="0" showGuides="1">
      <p:cViewPr varScale="1">
        <p:scale>
          <a:sx n="89" d="100"/>
          <a:sy n="89" d="100"/>
        </p:scale>
        <p:origin x="128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71" d="100"/>
          <a:sy n="71" d="100"/>
        </p:scale>
        <p:origin x="-2166" y="-108"/>
      </p:cViewPr>
      <p:guideLst>
        <p:guide orient="horz" pos="3223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8519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74700"/>
            <a:ext cx="5099050" cy="38242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867275"/>
            <a:ext cx="5268912" cy="463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105219" tIns="48297" rIns="105219" bIns="48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7077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021138" y="0"/>
            <a:ext cx="308610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021138" y="9748838"/>
            <a:ext cx="3086100" cy="498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05219" tIns="48297" rIns="105219" bIns="48297" anchor="b"/>
          <a:lstStyle/>
          <a:p>
            <a:pPr algn="r" defTabSz="1062038"/>
            <a:r>
              <a:rPr lang="en-US" sz="1300" dirty="0"/>
              <a:t>1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9748838"/>
            <a:ext cx="3086100" cy="498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308610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857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hyperlink" Target="mailto:RSVP@ahsaz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vfsaz.org/activities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ight Triangle 20"/>
          <p:cNvSpPr/>
          <p:nvPr/>
        </p:nvSpPr>
        <p:spPr bwMode="auto">
          <a:xfrm rot="16200000">
            <a:off x="5239087" y="3413325"/>
            <a:ext cx="6346689" cy="1463138"/>
          </a:xfrm>
          <a:prstGeom prst="rtTriangle">
            <a:avLst/>
          </a:prstGeom>
          <a:solidFill>
            <a:srgbClr val="A5002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ight Triangle 2"/>
          <p:cNvSpPr/>
          <p:nvPr/>
        </p:nvSpPr>
        <p:spPr bwMode="auto">
          <a:xfrm>
            <a:off x="-171450" y="-1066799"/>
            <a:ext cx="3021014" cy="8620124"/>
          </a:xfrm>
          <a:prstGeom prst="rtTriangl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91"/>
          <p:cNvSpPr>
            <a:spLocks noChangeArrowheads="1"/>
          </p:cNvSpPr>
          <p:nvPr/>
        </p:nvSpPr>
        <p:spPr bwMode="auto">
          <a:xfrm>
            <a:off x="3821113" y="1545648"/>
            <a:ext cx="5322887" cy="2355173"/>
          </a:xfrm>
          <a:prstGeom prst="rect">
            <a:avLst/>
          </a:prstGeom>
          <a:solidFill>
            <a:srgbClr val="0038A8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46" name="Line 50"/>
          <p:cNvSpPr>
            <a:spLocks noChangeShapeType="1"/>
          </p:cNvSpPr>
          <p:nvPr/>
        </p:nvSpPr>
        <p:spPr bwMode="auto">
          <a:xfrm>
            <a:off x="-398514" y="1148143"/>
            <a:ext cx="10114014" cy="1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60" name="Rectangle 64"/>
          <p:cNvSpPr>
            <a:spLocks noChangeArrowheads="1"/>
          </p:cNvSpPr>
          <p:nvPr/>
        </p:nvSpPr>
        <p:spPr bwMode="auto">
          <a:xfrm>
            <a:off x="5349381" y="1563771"/>
            <a:ext cx="3486150" cy="16312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Rey Chu</a:t>
            </a:r>
          </a:p>
          <a:p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Manufacturing Technologies</a:t>
            </a:r>
          </a:p>
          <a:p>
            <a:endParaRPr lang="en-US" sz="1400" dirty="0" smtClean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74"/>
          <p:cNvSpPr>
            <a:spLocks noChangeArrowheads="1"/>
          </p:cNvSpPr>
          <p:nvPr/>
        </p:nvSpPr>
        <p:spPr bwMode="auto">
          <a:xfrm>
            <a:off x="-1383557" y="6478379"/>
            <a:ext cx="6427839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*</a:t>
            </a:r>
            <a:r>
              <a:rPr lang="en-US" sz="14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VFS </a:t>
            </a:r>
            <a:r>
              <a:rPr lang="en-US" sz="1400" b="1" i="1" dirty="0">
                <a:solidFill>
                  <a:srgbClr val="0000FF"/>
                </a:solidFill>
                <a:latin typeface="Arial Narrow" panose="020B0606020202030204" pitchFamily="34" charset="0"/>
              </a:rPr>
              <a:t>Federal ID: #131953506</a:t>
            </a:r>
            <a:r>
              <a:rPr lang="en-US" sz="14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,  </a:t>
            </a:r>
            <a:r>
              <a:rPr lang="en-US" sz="1400" b="1" i="1" dirty="0">
                <a:solidFill>
                  <a:srgbClr val="0000FF"/>
                </a:solidFill>
                <a:latin typeface="Arial Narrow" panose="020B0606020202030204" pitchFamily="34" charset="0"/>
              </a:rPr>
              <a:t>Non-Profit 501 (C) </a:t>
            </a:r>
            <a:r>
              <a:rPr lang="en-US" sz="14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(6) </a:t>
            </a:r>
            <a:endParaRPr lang="en-US" sz="1400" b="1" dirty="0" smtClean="0">
              <a:solidFill>
                <a:srgbClr val="0000FF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Rectangle 74"/>
          <p:cNvSpPr>
            <a:spLocks noChangeArrowheads="1"/>
          </p:cNvSpPr>
          <p:nvPr/>
        </p:nvSpPr>
        <p:spPr bwMode="auto">
          <a:xfrm>
            <a:off x="3702462" y="6449845"/>
            <a:ext cx="470996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VFS Membership not required to attend!</a:t>
            </a:r>
          </a:p>
        </p:txBody>
      </p:sp>
      <p:sp>
        <p:nvSpPr>
          <p:cNvPr id="20" name="Rectangle 71"/>
          <p:cNvSpPr>
            <a:spLocks noChangeArrowheads="1"/>
          </p:cNvSpPr>
          <p:nvPr/>
        </p:nvSpPr>
        <p:spPr bwMode="auto">
          <a:xfrm>
            <a:off x="3821113" y="1127193"/>
            <a:ext cx="24463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38A8"/>
                </a:solidFill>
                <a:latin typeface="Arial" charset="0"/>
              </a:rPr>
              <a:t>GUEST SPEAKER: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37190" y="3115312"/>
            <a:ext cx="4496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“Additive </a:t>
            </a:r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Manufacturing Strategy </a:t>
            </a:r>
            <a:endParaRPr lang="en-US" sz="1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Transformation”</a:t>
            </a:r>
            <a:endParaRPr lang="en-US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989" y="134195"/>
            <a:ext cx="2158451" cy="677939"/>
          </a:xfrm>
          <a:prstGeom prst="rect">
            <a:avLst/>
          </a:prstGeom>
        </p:spPr>
      </p:pic>
      <p:sp>
        <p:nvSpPr>
          <p:cNvPr id="22" name="Rectangle 72"/>
          <p:cNvSpPr>
            <a:spLocks noChangeArrowheads="1"/>
          </p:cNvSpPr>
          <p:nvPr/>
        </p:nvSpPr>
        <p:spPr bwMode="auto">
          <a:xfrm>
            <a:off x="-94525" y="1427435"/>
            <a:ext cx="3817823" cy="45550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Date:</a:t>
            </a:r>
          </a:p>
          <a:p>
            <a:pPr marL="111125" lvl="1" algn="l"/>
            <a:r>
              <a:rPr lang="en-US" sz="1800" dirty="0" smtClean="0">
                <a:latin typeface="Arial" charset="0"/>
              </a:rPr>
              <a:t>Wednesday, September 26, 2018</a:t>
            </a:r>
          </a:p>
          <a:p>
            <a:pPr algn="l"/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Program:</a:t>
            </a:r>
          </a:p>
          <a:p>
            <a:pPr marL="111125" lvl="1" algn="l"/>
            <a:r>
              <a:rPr lang="en-US" sz="1400" dirty="0" smtClean="0">
                <a:latin typeface="Arial" charset="0"/>
              </a:rPr>
              <a:t>5:00 – 6:00 PM </a:t>
            </a:r>
            <a:r>
              <a:rPr lang="en-US" sz="1400" dirty="0">
                <a:latin typeface="Arial" charset="0"/>
              </a:rPr>
              <a:t>Professional Networking &amp;</a:t>
            </a:r>
          </a:p>
          <a:p>
            <a:pPr marL="111125" lvl="1" algn="l"/>
            <a:r>
              <a:rPr lang="en-US" sz="1400" dirty="0">
                <a:latin typeface="Arial" charset="0"/>
              </a:rPr>
              <a:t>	             Appetizers (cash bar)</a:t>
            </a:r>
          </a:p>
          <a:p>
            <a:pPr marL="111125" lvl="1" algn="l"/>
            <a:r>
              <a:rPr lang="en-US" sz="1400" dirty="0" smtClean="0">
                <a:latin typeface="Arial" charset="0"/>
              </a:rPr>
              <a:t>6:00 – 7:00 PM Dinner</a:t>
            </a:r>
          </a:p>
          <a:p>
            <a:pPr marL="111125" lvl="1" algn="l"/>
            <a:r>
              <a:rPr lang="en-US" sz="1400" dirty="0" smtClean="0">
                <a:latin typeface="Arial" charset="0"/>
              </a:rPr>
              <a:t>7:00 – 8:00 PM Presentation</a:t>
            </a:r>
          </a:p>
          <a:p>
            <a:pPr algn="l"/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Location:</a:t>
            </a:r>
          </a:p>
          <a:p>
            <a:pPr marL="111125" lvl="1" algn="l"/>
            <a:r>
              <a:rPr lang="en-US" sz="1600" dirty="0" smtClean="0">
                <a:latin typeface="Arial" charset="0"/>
              </a:rPr>
              <a:t>Red Mountain Ranch Country Club</a:t>
            </a:r>
          </a:p>
          <a:p>
            <a:pPr marL="111125" lvl="1" algn="l"/>
            <a:r>
              <a:rPr lang="en-US" sz="1400" dirty="0" smtClean="0">
                <a:latin typeface="Arial" charset="0"/>
              </a:rPr>
              <a:t>6425 E. Teton</a:t>
            </a:r>
          </a:p>
          <a:p>
            <a:pPr marL="111125" lvl="1" algn="l"/>
            <a:r>
              <a:rPr lang="en-US" sz="1400" dirty="0" smtClean="0">
                <a:latin typeface="Arial" charset="0"/>
              </a:rPr>
              <a:t>Mesa, AZ 85215</a:t>
            </a:r>
          </a:p>
          <a:p>
            <a:pPr marL="111125" lvl="1" algn="l"/>
            <a:r>
              <a:rPr lang="en-US" sz="1400" dirty="0" smtClean="0">
                <a:latin typeface="Arial" charset="0"/>
              </a:rPr>
              <a:t>(202 Red Mountain &amp; </a:t>
            </a:r>
            <a:r>
              <a:rPr lang="en-US" sz="1400" dirty="0" err="1" smtClean="0">
                <a:latin typeface="Arial" charset="0"/>
              </a:rPr>
              <a:t>Recker</a:t>
            </a:r>
            <a:r>
              <a:rPr lang="en-US" sz="1400" dirty="0" smtClean="0">
                <a:latin typeface="Arial" charset="0"/>
              </a:rPr>
              <a:t>)</a:t>
            </a:r>
          </a:p>
          <a:p>
            <a:pPr marL="111125" lvl="1" algn="l"/>
            <a:endParaRPr lang="en-US" sz="800" b="1" dirty="0" smtClean="0">
              <a:solidFill>
                <a:srgbClr val="0000FF"/>
              </a:solidFill>
              <a:latin typeface="Arial" charset="0"/>
            </a:endParaRPr>
          </a:p>
          <a:p>
            <a:pPr algn="l"/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Dinner :</a:t>
            </a:r>
          </a:p>
          <a:p>
            <a:pPr marL="111125" lvl="1" algn="l"/>
            <a:r>
              <a:rPr lang="en-US" sz="1400" dirty="0">
                <a:latin typeface="Arial" charset="0"/>
              </a:rPr>
              <a:t>Italian Dinner Buffet:</a:t>
            </a:r>
          </a:p>
          <a:p>
            <a:pPr marL="111125" lvl="1" algn="l"/>
            <a:r>
              <a:rPr lang="en-US" sz="1400" dirty="0">
                <a:latin typeface="Arial" charset="0"/>
              </a:rPr>
              <a:t>Fettuccini Alfredo, </a:t>
            </a:r>
          </a:p>
          <a:p>
            <a:pPr marL="111125" lvl="1" algn="l"/>
            <a:r>
              <a:rPr lang="en-US" sz="1400" dirty="0">
                <a:latin typeface="Arial" charset="0"/>
              </a:rPr>
              <a:t>Chicken Parmesan, </a:t>
            </a:r>
          </a:p>
          <a:p>
            <a:pPr marL="111125" lvl="1" algn="l"/>
            <a:r>
              <a:rPr lang="en-US" sz="1400" dirty="0">
                <a:latin typeface="Arial" charset="0"/>
              </a:rPr>
              <a:t>Caesar Salad and </a:t>
            </a:r>
            <a:r>
              <a:rPr lang="en-US" sz="1400" dirty="0" smtClean="0">
                <a:latin typeface="Arial" charset="0"/>
              </a:rPr>
              <a:t>Breadsticks</a:t>
            </a:r>
          </a:p>
          <a:p>
            <a:pPr marL="111125" lvl="1" algn="l"/>
            <a:r>
              <a:rPr lang="en-US" sz="1400" dirty="0" smtClean="0">
                <a:latin typeface="Arial" charset="0"/>
              </a:rPr>
              <a:t>Coffee and Tea</a:t>
            </a:r>
            <a:endParaRPr lang="en-US" sz="1800" b="1" dirty="0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872595" y="1608065"/>
            <a:ext cx="1425304" cy="205967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077" y="1630872"/>
            <a:ext cx="1318647" cy="197797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356" y="2038282"/>
            <a:ext cx="1237077" cy="618539"/>
          </a:xfrm>
          <a:prstGeom prst="rect">
            <a:avLst/>
          </a:prstGeom>
        </p:spPr>
      </p:pic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1252836" y="190237"/>
            <a:ext cx="6230318" cy="7176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Vertical Flight Society</a:t>
            </a:r>
            <a:endParaRPr lang="en-US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September 2018 Dinner 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Meeting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833024" y="3903065"/>
            <a:ext cx="45720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800" b="1" dirty="0">
                <a:solidFill>
                  <a:srgbClr val="0000FF"/>
                </a:solidFill>
                <a:latin typeface="Arial" charset="0"/>
              </a:rPr>
              <a:t>Cost:</a:t>
            </a:r>
            <a:endParaRPr lang="en-US" sz="1800" b="1" dirty="0">
              <a:latin typeface="Arial" charset="0"/>
            </a:endParaRPr>
          </a:p>
          <a:p>
            <a:pPr algn="l"/>
            <a:r>
              <a:rPr lang="en-US" sz="1400" b="1" dirty="0">
                <a:latin typeface="Arial" charset="0"/>
              </a:rPr>
              <a:t>$35 Pre-Pay (before </a:t>
            </a:r>
            <a:r>
              <a:rPr lang="en-US" sz="1400" b="1" dirty="0" smtClean="0">
                <a:latin typeface="Arial" charset="0"/>
              </a:rPr>
              <a:t>September 20th)</a:t>
            </a:r>
            <a:endParaRPr lang="en-US" sz="1400" dirty="0">
              <a:latin typeface="Arial" charset="0"/>
            </a:endParaRPr>
          </a:p>
          <a:p>
            <a:pPr algn="l"/>
            <a:r>
              <a:rPr lang="en-US" sz="1400" dirty="0">
                <a:latin typeface="Arial" charset="0"/>
              </a:rPr>
              <a:t>$40 after </a:t>
            </a:r>
            <a:r>
              <a:rPr lang="en-US" sz="1400" dirty="0" smtClean="0">
                <a:latin typeface="Arial" charset="0"/>
              </a:rPr>
              <a:t>Sept 20th </a:t>
            </a:r>
            <a:r>
              <a:rPr lang="en-US" sz="1400" dirty="0">
                <a:latin typeface="Arial" charset="0"/>
              </a:rPr>
              <a:t>or at Door</a:t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latin typeface="Arial" charset="0"/>
              </a:rPr>
              <a:t>$15 Students</a:t>
            </a:r>
          </a:p>
          <a:p>
            <a:pPr algn="l"/>
            <a:endParaRPr lang="en-US" sz="1000" b="1" u="sng" dirty="0">
              <a:latin typeface="Arial" charset="0"/>
            </a:endParaRPr>
          </a:p>
          <a:p>
            <a:pPr algn="l"/>
            <a:r>
              <a:rPr lang="en-US" sz="1400" dirty="0">
                <a:latin typeface="Arial" charset="0"/>
              </a:rPr>
              <a:t>Payment via PayPal or credit card at</a:t>
            </a:r>
          </a:p>
          <a:p>
            <a:pPr algn="l"/>
            <a:r>
              <a:rPr lang="en-US" sz="1400" b="1" dirty="0">
                <a:latin typeface="Arial" charset="0"/>
                <a:hlinkClick r:id="rId6"/>
              </a:rPr>
              <a:t>http://vfsaz.org/activities/</a:t>
            </a:r>
            <a:endParaRPr lang="en-US" sz="1400" b="1" dirty="0">
              <a:latin typeface="Arial" charset="0"/>
            </a:endParaRPr>
          </a:p>
          <a:p>
            <a:pPr algn="l"/>
            <a:r>
              <a:rPr lang="en-US" sz="1400" dirty="0">
                <a:latin typeface="Arial" charset="0"/>
              </a:rPr>
              <a:t>or bring cash/checks to the door</a:t>
            </a:r>
            <a:br>
              <a:rPr lang="en-US" sz="1400" dirty="0">
                <a:latin typeface="Arial" charset="0"/>
              </a:rPr>
            </a:br>
            <a:r>
              <a:rPr lang="en-US" sz="1400" i="1" dirty="0">
                <a:solidFill>
                  <a:srgbClr val="0000FF"/>
                </a:solidFill>
                <a:latin typeface="Arial" charset="0"/>
              </a:rPr>
              <a:t>No refunds</a:t>
            </a:r>
          </a:p>
          <a:p>
            <a:pPr algn="l"/>
            <a:endParaRPr lang="en-US" sz="700" dirty="0">
              <a:latin typeface="Arial" charset="0"/>
            </a:endParaRPr>
          </a:p>
          <a:p>
            <a:pPr algn="l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RSVP by </a:t>
            </a:r>
            <a:r>
              <a:rPr lang="en-US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 20</a:t>
            </a:r>
            <a:r>
              <a:rPr lang="en-US" sz="1200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200" u="sng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RSVP@vfsaz.org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525" y="66271"/>
            <a:ext cx="1810915" cy="802581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02751D62C457408DD0A877FD2CE509" ma:contentTypeVersion="0" ma:contentTypeDescription="Create a new document." ma:contentTypeScope="" ma:versionID="2cce4db2106c6af43d3b73833217dce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F3DC32-2813-4B8E-9D2F-9F1F279C03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BC407374-D482-4F56-B8FA-2D1C585AD989}">
  <ds:schemaRefs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BCAD7AB-357A-4123-B060-0E031A68B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2859441048</TotalTime>
  <Words>82</Words>
  <Application>Microsoft Office PowerPoint</Application>
  <PresentationFormat>On-screen Show 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Boeing Mesa Associate</dc:creator>
  <cp:lastModifiedBy>Briggi, Conor</cp:lastModifiedBy>
  <cp:revision>189</cp:revision>
  <cp:lastPrinted>2002-10-15T20:21:54Z</cp:lastPrinted>
  <dcterms:created xsi:type="dcterms:W3CDTF">2001-02-13T17:28:12Z</dcterms:created>
  <dcterms:modified xsi:type="dcterms:W3CDTF">2018-08-30T03:47:42Z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0x0101008502751D62C457408DD0A877FD2CE509</vt:lpwstr>
  </property>
</Properties>
</file>