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000"/>
    <a:srgbClr val="A50021"/>
    <a:srgbClr val="000099"/>
    <a:srgbClr val="99CCFF"/>
    <a:srgbClr val="0000FF"/>
    <a:srgbClr val="FFFF6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 autoAdjust="0"/>
    <p:restoredTop sz="83871" autoAdjust="0"/>
  </p:normalViewPr>
  <p:slideViewPr>
    <p:cSldViewPr snapToGrid="0" showGuides="1">
      <p:cViewPr varScale="1">
        <p:scale>
          <a:sx n="91" d="100"/>
          <a:sy n="91" d="100"/>
        </p:scale>
        <p:origin x="84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howGuides="1">
      <p:cViewPr varScale="1">
        <p:scale>
          <a:sx n="71" d="100"/>
          <a:sy n="71" d="100"/>
        </p:scale>
        <p:origin x="-2166" y="-1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519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8500"/>
            <a:ext cx="4594225" cy="34448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787" y="4384851"/>
            <a:ext cx="5146379" cy="4171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8054" tIns="45008" rIns="98054" bIns="45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70771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3927623" y="0"/>
            <a:ext cx="3014330" cy="44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3927623" y="8782574"/>
            <a:ext cx="3014330" cy="4490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8054" tIns="45008" rIns="98054" bIns="45008" anchor="b"/>
          <a:lstStyle/>
          <a:p>
            <a:pPr algn="r" defTabSz="989713"/>
            <a:r>
              <a:rPr lang="en-US" sz="1200" dirty="0"/>
              <a:t>1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8782574"/>
            <a:ext cx="3014330" cy="4490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3014330" cy="4462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5213" tIns="42606" rIns="85213" bIns="42606" anchor="ctr"/>
          <a:lstStyle/>
          <a:p>
            <a:endParaRPr lang="en-US" dirty="0"/>
          </a:p>
        </p:txBody>
      </p:sp>
      <p:sp>
        <p:nvSpPr>
          <p:cNvPr id="512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857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RSVP@ahsaz.org" TargetMode="External"/><Relationship Id="rId4" Type="http://schemas.openxmlformats.org/officeDocument/2006/relationships/hyperlink" Target="http://vfsaz.org/activities/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ight Triangle 20"/>
          <p:cNvSpPr/>
          <p:nvPr/>
        </p:nvSpPr>
        <p:spPr bwMode="auto">
          <a:xfrm rot="16200000">
            <a:off x="5239087" y="3413325"/>
            <a:ext cx="6346689" cy="1463138"/>
          </a:xfrm>
          <a:prstGeom prst="rtTriangle">
            <a:avLst/>
          </a:prstGeom>
          <a:solidFill>
            <a:srgbClr val="A5002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Right Triangle 2"/>
          <p:cNvSpPr/>
          <p:nvPr/>
        </p:nvSpPr>
        <p:spPr bwMode="auto">
          <a:xfrm>
            <a:off x="-171450" y="-1066799"/>
            <a:ext cx="3021014" cy="8620124"/>
          </a:xfrm>
          <a:prstGeom prst="rtTriangle">
            <a:avLst/>
          </a:prstGeom>
          <a:solidFill>
            <a:srgbClr val="FFC0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91"/>
          <p:cNvSpPr>
            <a:spLocks noChangeArrowheads="1"/>
          </p:cNvSpPr>
          <p:nvPr/>
        </p:nvSpPr>
        <p:spPr bwMode="auto">
          <a:xfrm>
            <a:off x="3821113" y="1474838"/>
            <a:ext cx="5322887" cy="2702358"/>
          </a:xfrm>
          <a:prstGeom prst="rect">
            <a:avLst/>
          </a:prstGeom>
          <a:solidFill>
            <a:srgbClr val="0038A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46" name="Line 50"/>
          <p:cNvSpPr>
            <a:spLocks noChangeShapeType="1"/>
          </p:cNvSpPr>
          <p:nvPr/>
        </p:nvSpPr>
        <p:spPr bwMode="auto">
          <a:xfrm>
            <a:off x="-398514" y="1148143"/>
            <a:ext cx="10114014" cy="1"/>
          </a:xfrm>
          <a:prstGeom prst="line">
            <a:avLst/>
          </a:prstGeom>
          <a:noFill/>
          <a:ln w="57150" cmpd="thinThick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60" name="Rectangle 64"/>
          <p:cNvSpPr>
            <a:spLocks noChangeArrowheads="1"/>
          </p:cNvSpPr>
          <p:nvPr/>
        </p:nvSpPr>
        <p:spPr bwMode="auto">
          <a:xfrm>
            <a:off x="4047610" y="1423834"/>
            <a:ext cx="4869890" cy="104644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Honeywell &amp; Eagle Copters</a:t>
            </a:r>
            <a:endParaRPr lang="en-US" sz="2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400" dirty="0" smtClean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74"/>
          <p:cNvSpPr>
            <a:spLocks noChangeArrowheads="1"/>
          </p:cNvSpPr>
          <p:nvPr/>
        </p:nvSpPr>
        <p:spPr bwMode="auto">
          <a:xfrm>
            <a:off x="-1383557" y="6478379"/>
            <a:ext cx="6427839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*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VFS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Federal ID: #131953506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,  </a:t>
            </a:r>
            <a:r>
              <a:rPr lang="en-US" sz="1400" b="1" i="1" dirty="0">
                <a:solidFill>
                  <a:srgbClr val="0000FF"/>
                </a:solidFill>
                <a:latin typeface="Arial Narrow" panose="020B0606020202030204" pitchFamily="34" charset="0"/>
              </a:rPr>
              <a:t>Non-Profit 501 (C) </a:t>
            </a:r>
            <a:r>
              <a:rPr lang="en-US" sz="1400" b="1" i="1" dirty="0" smtClean="0">
                <a:solidFill>
                  <a:srgbClr val="0000FF"/>
                </a:solidFill>
                <a:latin typeface="Arial Narrow" panose="020B0606020202030204" pitchFamily="34" charset="0"/>
              </a:rPr>
              <a:t>(6) </a:t>
            </a:r>
            <a:endParaRPr lang="en-US" sz="1400" b="1" dirty="0" smtClean="0">
              <a:solidFill>
                <a:srgbClr val="0000FF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Rectangle 74"/>
          <p:cNvSpPr>
            <a:spLocks noChangeArrowheads="1"/>
          </p:cNvSpPr>
          <p:nvPr/>
        </p:nvSpPr>
        <p:spPr bwMode="auto">
          <a:xfrm>
            <a:off x="3509252" y="6528700"/>
            <a:ext cx="470996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 smtClean="0">
                <a:solidFill>
                  <a:schemeClr val="accent6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VFS Membership not required to attend!</a:t>
            </a:r>
          </a:p>
        </p:txBody>
      </p:sp>
      <p:sp>
        <p:nvSpPr>
          <p:cNvPr id="20" name="Rectangle 71"/>
          <p:cNvSpPr>
            <a:spLocks noChangeArrowheads="1"/>
          </p:cNvSpPr>
          <p:nvPr/>
        </p:nvSpPr>
        <p:spPr bwMode="auto">
          <a:xfrm>
            <a:off x="3724049" y="1127193"/>
            <a:ext cx="264046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38A8"/>
                </a:solidFill>
                <a:latin typeface="Arial" charset="0"/>
              </a:rPr>
              <a:t>GUEST </a:t>
            </a:r>
            <a:r>
              <a:rPr lang="en-US" sz="2000" b="1" dirty="0" smtClean="0">
                <a:solidFill>
                  <a:srgbClr val="0038A8"/>
                </a:solidFill>
                <a:latin typeface="Arial" charset="0"/>
              </a:rPr>
              <a:t>SPEAKERS:</a:t>
            </a:r>
            <a:endParaRPr lang="en-US" sz="2000" b="1" dirty="0">
              <a:solidFill>
                <a:srgbClr val="0038A8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34419" y="3737585"/>
            <a:ext cx="44962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HTS900 </a:t>
            </a:r>
            <a:r>
              <a:rPr lang="en-US" sz="1800" dirty="0" smtClean="0">
                <a:solidFill>
                  <a:schemeClr val="bg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Retrofit for Eagle 407HP</a:t>
            </a:r>
            <a:endParaRPr lang="en-US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8989" y="134195"/>
            <a:ext cx="2158451" cy="677939"/>
          </a:xfrm>
          <a:prstGeom prst="rect">
            <a:avLst/>
          </a:prstGeom>
        </p:spPr>
      </p:pic>
      <p:sp>
        <p:nvSpPr>
          <p:cNvPr id="22" name="Rectangle 72"/>
          <p:cNvSpPr>
            <a:spLocks noChangeArrowheads="1"/>
          </p:cNvSpPr>
          <p:nvPr/>
        </p:nvSpPr>
        <p:spPr bwMode="auto">
          <a:xfrm>
            <a:off x="-90632" y="1233195"/>
            <a:ext cx="3817823" cy="526297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Date:</a:t>
            </a:r>
          </a:p>
          <a:p>
            <a:pPr marL="111125" lvl="1" algn="l"/>
            <a:r>
              <a:rPr lang="en-US" sz="1800" dirty="0" smtClean="0">
                <a:latin typeface="Arial" charset="0"/>
              </a:rPr>
              <a:t>Thursday, October 25, </a:t>
            </a:r>
            <a:r>
              <a:rPr lang="en-US" sz="1800" dirty="0" smtClean="0">
                <a:latin typeface="Arial" charset="0"/>
              </a:rPr>
              <a:t>2018</a:t>
            </a:r>
          </a:p>
          <a:p>
            <a:pPr marL="111125" lvl="1" algn="l"/>
            <a:endParaRPr lang="en-US" sz="1800" dirty="0" smtClean="0"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Program: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5:00 – 6:00 PM Professional </a:t>
            </a:r>
            <a:r>
              <a:rPr lang="en-US" sz="1400" dirty="0">
                <a:latin typeface="Arial" charset="0"/>
              </a:rPr>
              <a:t>Networking &amp;</a:t>
            </a:r>
          </a:p>
          <a:p>
            <a:pPr marL="111125" lvl="1" algn="l"/>
            <a:r>
              <a:rPr lang="en-US" sz="1400" dirty="0">
                <a:latin typeface="Arial" charset="0"/>
              </a:rPr>
              <a:t>	         </a:t>
            </a:r>
            <a:r>
              <a:rPr lang="en-US" sz="1400" dirty="0" smtClean="0">
                <a:latin typeface="Arial" charset="0"/>
              </a:rPr>
              <a:t>Appetizers </a:t>
            </a:r>
            <a:r>
              <a:rPr lang="en-US" sz="1400" dirty="0">
                <a:latin typeface="Arial" charset="0"/>
              </a:rPr>
              <a:t>(cash bar)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6:00 – 7:00 PM Dinner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7:00 – 8:00 PM Presentation</a:t>
            </a:r>
          </a:p>
          <a:p>
            <a:pPr marL="111125" lvl="1" algn="l"/>
            <a:endParaRPr lang="en-US" sz="1400" dirty="0" smtClean="0"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Location:</a:t>
            </a:r>
          </a:p>
          <a:p>
            <a:pPr marL="111125" lvl="1" algn="l"/>
            <a:r>
              <a:rPr lang="en-US" sz="1600" dirty="0" smtClean="0">
                <a:latin typeface="Arial" charset="0"/>
              </a:rPr>
              <a:t>Found RE Hotel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The Gallery Room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1100 N. Central Avenue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Phoenix, AZ 85003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(I-10 and 1</a:t>
            </a:r>
            <a:r>
              <a:rPr lang="en-US" sz="1400" baseline="30000" dirty="0" smtClean="0">
                <a:latin typeface="Arial" charset="0"/>
              </a:rPr>
              <a:t>st</a:t>
            </a:r>
            <a:r>
              <a:rPr lang="en-US" sz="1400" dirty="0" smtClean="0">
                <a:latin typeface="Arial" charset="0"/>
              </a:rPr>
              <a:t> Avenue)</a:t>
            </a:r>
          </a:p>
          <a:p>
            <a:pPr marL="111125" lvl="1" algn="l"/>
            <a:endParaRPr lang="en-US" sz="800" b="1" dirty="0" smtClean="0">
              <a:solidFill>
                <a:srgbClr val="0000FF"/>
              </a:solidFill>
              <a:latin typeface="Arial" charset="0"/>
            </a:endParaRPr>
          </a:p>
          <a:p>
            <a:pPr algn="l"/>
            <a:r>
              <a:rPr lang="en-US" sz="2000" b="1" dirty="0" smtClean="0">
                <a:solidFill>
                  <a:srgbClr val="0000FF"/>
                </a:solidFill>
                <a:latin typeface="Arial" charset="0"/>
              </a:rPr>
              <a:t>Dinner :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Green Salad</a:t>
            </a:r>
            <a:endParaRPr lang="en-US" sz="1400" dirty="0">
              <a:latin typeface="Arial" charset="0"/>
            </a:endParaRPr>
          </a:p>
          <a:p>
            <a:pPr marL="111125" lvl="1" algn="l"/>
            <a:r>
              <a:rPr lang="en-US" sz="1400" dirty="0" smtClean="0">
                <a:latin typeface="Arial" charset="0"/>
              </a:rPr>
              <a:t>Chicken in Chardonnay &amp; Mushroom broth 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Roasted Potatoes with </a:t>
            </a:r>
            <a:r>
              <a:rPr lang="en-US" sz="1400" dirty="0">
                <a:latin typeface="Arial" charset="0"/>
              </a:rPr>
              <a:t>G</a:t>
            </a:r>
            <a:r>
              <a:rPr lang="en-US" sz="1400" dirty="0" smtClean="0">
                <a:latin typeface="Arial" charset="0"/>
              </a:rPr>
              <a:t>arlic &amp; Rosemary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Seasonal Vegetable Sauté</a:t>
            </a:r>
          </a:p>
          <a:p>
            <a:pPr marL="111125" lvl="1" algn="l"/>
            <a:r>
              <a:rPr lang="en-US" sz="1400" dirty="0" smtClean="0">
                <a:latin typeface="Arial" charset="0"/>
              </a:rPr>
              <a:t>Fresh Berry </a:t>
            </a:r>
            <a:r>
              <a:rPr lang="en-US" sz="1400" dirty="0">
                <a:latin typeface="Arial" charset="0"/>
              </a:rPr>
              <a:t>P</a:t>
            </a:r>
            <a:r>
              <a:rPr lang="en-US" sz="1400" dirty="0" smtClean="0">
                <a:latin typeface="Arial" charset="0"/>
              </a:rPr>
              <a:t>arfait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1252836" y="190237"/>
            <a:ext cx="6230318" cy="7176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Vertical Flight Society</a:t>
            </a:r>
            <a:endParaRPr lang="en-US" b="1" i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October 2018 Dinner </a:t>
            </a:r>
            <a:r>
              <a:rPr lang="en-US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Meeting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840440" y="4179439"/>
            <a:ext cx="4572000" cy="24314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800" b="1" dirty="0">
                <a:solidFill>
                  <a:srgbClr val="0000FF"/>
                </a:solidFill>
                <a:latin typeface="Arial" charset="0"/>
              </a:rPr>
              <a:t>Cost:</a:t>
            </a:r>
            <a:endParaRPr lang="en-US" sz="1800" b="1" dirty="0">
              <a:latin typeface="Arial" charset="0"/>
            </a:endParaRPr>
          </a:p>
          <a:p>
            <a:pPr algn="l"/>
            <a:r>
              <a:rPr lang="en-US" sz="1400" b="1" dirty="0">
                <a:latin typeface="Arial" charset="0"/>
              </a:rPr>
              <a:t>$35 Pre-Pay (before </a:t>
            </a:r>
            <a:r>
              <a:rPr lang="en-US" sz="1400" b="1" dirty="0" smtClean="0">
                <a:latin typeface="Arial" charset="0"/>
              </a:rPr>
              <a:t>October 20th)</a:t>
            </a:r>
            <a:endParaRPr lang="en-US" sz="1400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$40 after </a:t>
            </a:r>
            <a:r>
              <a:rPr lang="en-US" sz="1400" dirty="0" smtClean="0">
                <a:latin typeface="Arial" charset="0"/>
              </a:rPr>
              <a:t>Oct 20th </a:t>
            </a:r>
            <a:r>
              <a:rPr lang="en-US" sz="1400" dirty="0">
                <a:latin typeface="Arial" charset="0"/>
              </a:rPr>
              <a:t>or at Door</a:t>
            </a:r>
            <a:br>
              <a:rPr lang="en-US" sz="1400" dirty="0">
                <a:latin typeface="Arial" charset="0"/>
              </a:rPr>
            </a:br>
            <a:r>
              <a:rPr lang="en-US" sz="1400" dirty="0">
                <a:latin typeface="Arial" charset="0"/>
              </a:rPr>
              <a:t>$15 </a:t>
            </a:r>
            <a:r>
              <a:rPr lang="en-US" sz="1400" dirty="0" smtClean="0">
                <a:latin typeface="Arial" charset="0"/>
              </a:rPr>
              <a:t>Students/Teachers</a:t>
            </a:r>
            <a:endParaRPr lang="en-US" sz="1400" dirty="0">
              <a:latin typeface="Arial" charset="0"/>
            </a:endParaRPr>
          </a:p>
          <a:p>
            <a:pPr algn="l">
              <a:spcAft>
                <a:spcPts val="1200"/>
              </a:spcAft>
            </a:pPr>
            <a:r>
              <a:rPr lang="en-US" sz="1400" dirty="0" smtClean="0">
                <a:latin typeface="Arial" charset="0"/>
              </a:rPr>
              <a:t>$5 Valet Parking Available</a:t>
            </a:r>
            <a:endParaRPr lang="en-US" sz="1000" b="1" u="sng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Payment via PayPal or credit card at</a:t>
            </a:r>
          </a:p>
          <a:p>
            <a:pPr algn="l"/>
            <a:r>
              <a:rPr lang="en-US" sz="1400" b="1" dirty="0">
                <a:latin typeface="Arial" charset="0"/>
                <a:hlinkClick r:id="rId4"/>
              </a:rPr>
              <a:t>http://vfsaz.org/activities/</a:t>
            </a:r>
            <a:endParaRPr lang="en-US" sz="1400" b="1" dirty="0">
              <a:latin typeface="Arial" charset="0"/>
            </a:endParaRPr>
          </a:p>
          <a:p>
            <a:pPr algn="l"/>
            <a:r>
              <a:rPr lang="en-US" sz="1400" dirty="0">
                <a:latin typeface="Arial" charset="0"/>
              </a:rPr>
              <a:t>or bring cash/checks to the door</a:t>
            </a:r>
            <a:br>
              <a:rPr lang="en-US" sz="1400" dirty="0">
                <a:latin typeface="Arial" charset="0"/>
              </a:rPr>
            </a:br>
            <a:r>
              <a:rPr lang="en-US" sz="1400" i="1" dirty="0">
                <a:solidFill>
                  <a:srgbClr val="0000FF"/>
                </a:solidFill>
                <a:latin typeface="Arial" charset="0"/>
              </a:rPr>
              <a:t>No refunds</a:t>
            </a:r>
          </a:p>
          <a:p>
            <a:pPr algn="l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RSVP by 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Oct 20</a:t>
            </a:r>
            <a:r>
              <a:rPr lang="en-US" sz="1200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200" u="sng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RSVP@vfsaz.org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4525" y="66271"/>
            <a:ext cx="1810915" cy="80258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73" y="2086242"/>
            <a:ext cx="2226285" cy="14855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71" y="1937012"/>
            <a:ext cx="942343" cy="1177929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12751" y="3139362"/>
            <a:ext cx="17628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Rob Richardson</a:t>
            </a:r>
          </a:p>
          <a:p>
            <a:r>
              <a:rPr lang="en-US" sz="1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Business Manager</a:t>
            </a:r>
          </a:p>
          <a:p>
            <a:r>
              <a:rPr lang="en-US" sz="1000" b="1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Honeywell Aerospace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64192" y="3145492"/>
            <a:ext cx="149303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Barry Kohler</a:t>
            </a:r>
          </a:p>
          <a:p>
            <a:r>
              <a:rPr lang="en-US" sz="1000" dirty="0" smtClean="0">
                <a:solidFill>
                  <a:schemeClr val="bg1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President &amp; CEO Eagle Copters Ltd.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418" t="12478" r="6590" b="1040"/>
          <a:stretch/>
        </p:blipFill>
        <p:spPr>
          <a:xfrm>
            <a:off x="7785805" y="1958207"/>
            <a:ext cx="1131695" cy="1147932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7B14B6AA087342A9C89E549844243B" ma:contentTypeVersion="0" ma:contentTypeDescription="Create a new document." ma:contentTypeScope="" ma:versionID="d0680ba1c70f5341d0506241c2cbd96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CAD7AB-357A-4123-B060-0E031A68B2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407374-D482-4F56-B8FA-2D1C585AD989}">
  <ds:schemaRefs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11E6CB2-D7A1-43B6-AB74-642C2D2BCF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2859441097</TotalTime>
  <Words>94</Words>
  <Application>Microsoft Office PowerPoint</Application>
  <PresentationFormat>On-screen Show 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Arial Narrow</vt:lpstr>
      <vt:lpstr>Calibri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Boeing Mesa Associate</dc:creator>
  <cp:lastModifiedBy>Briggi, Conor</cp:lastModifiedBy>
  <cp:revision>196</cp:revision>
  <cp:lastPrinted>2018-09-17T22:04:36Z</cp:lastPrinted>
  <dcterms:created xsi:type="dcterms:W3CDTF">2001-02-13T17:28:12Z</dcterms:created>
  <dcterms:modified xsi:type="dcterms:W3CDTF">2018-10-05T20:55:08Z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0x010100B17B14B6AA087342A9C89E549844243B</vt:lpwstr>
  </property>
</Properties>
</file>